
<file path=[Content_Types].xml><?xml version="1.0" encoding="utf-8"?>
<Types xmlns="http://schemas.openxmlformats.org/package/2006/content-types">
  <Default Extension="gif" ContentType="image/gi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autoCompressPictures="0">
  <p:sldMasterIdLst>
    <p:sldMasterId id="2147483648" r:id="rId1"/>
  </p:sldMasterIdLst>
  <p:notesMasterIdLst>
    <p:notesMasterId r:id="rId12"/>
  </p:notesMasterIdLst>
  <p:sldIdLst>
    <p:sldId id="256" r:id="rId2"/>
    <p:sldId id="334" r:id="rId3"/>
    <p:sldId id="333" r:id="rId4"/>
    <p:sldId id="268" r:id="rId5"/>
    <p:sldId id="257" r:id="rId6"/>
    <p:sldId id="335" r:id="rId7"/>
    <p:sldId id="258" r:id="rId8"/>
    <p:sldId id="260" r:id="rId9"/>
    <p:sldId id="259" r:id="rId10"/>
    <p:sldId id="267" r:id="rId11"/>
  </p:sldIdLst>
  <p:sldSz cx="9144000" cy="6858000" type="screen4x3"/>
  <p:notesSz cx="9601200" cy="73152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1" roundtripDataSignature="AMtx7mh/QharrI76/shrbZhNjJ7rx0Lm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46"/>
    <p:restoredTop sz="83663"/>
  </p:normalViewPr>
  <p:slideViewPr>
    <p:cSldViewPr snapToGrid="0" snapToObjects="1">
      <p:cViewPr varScale="1">
        <p:scale>
          <a:sx n="149" d="100"/>
          <a:sy n="149" d="100"/>
        </p:scale>
        <p:origin x="2688" y="168"/>
      </p:cViewPr>
      <p:guideLst/>
    </p:cSldViewPr>
  </p:slideViewPr>
  <p:notesTextViewPr>
    <p:cViewPr>
      <p:scale>
        <a:sx n="140" d="100"/>
        <a:sy n="14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21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438458" y="2"/>
            <a:ext cx="4160520" cy="3670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438458" y="6948171"/>
            <a:ext cx="4160520" cy="36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fld id="{00000000-1234-1234-1234-123412341234}" type="slidenum">
              <a:rPr lang="en-US" sz="1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3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8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4" name="Google Shape;13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7" name="Google Shape;5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9718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30215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90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4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54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5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" name="Google Shape;4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:notes"/>
          <p:cNvSpPr txBox="1">
            <a:spLocks noGrp="1"/>
          </p:cNvSpPr>
          <p:nvPr>
            <p:ph type="body" idx="1"/>
          </p:nvPr>
        </p:nvSpPr>
        <p:spPr>
          <a:xfrm>
            <a:off x="960120" y="3520439"/>
            <a:ext cx="7680960" cy="2880361"/>
          </a:xfrm>
          <a:prstGeom prst="rect">
            <a:avLst/>
          </a:prstGeom>
        </p:spPr>
        <p:txBody>
          <a:bodyPr spcFirstLastPara="1" wrap="square" lIns="96650" tIns="48325" rIns="96650" bIns="483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155950" y="914400"/>
            <a:ext cx="3289300" cy="246856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3"/>
          <p:cNvSpPr/>
          <p:nvPr/>
        </p:nvSpPr>
        <p:spPr>
          <a:xfrm>
            <a:off x="0" y="233912"/>
            <a:ext cx="9144000" cy="4988560"/>
          </a:xfrm>
          <a:prstGeom prst="rect">
            <a:avLst/>
          </a:prstGeom>
          <a:blipFill rotWithShape="1">
            <a:blip r:embed="rId2">
              <a:alphaModFix/>
            </a:blip>
            <a:tile tx="0" ty="0" sx="80000" sy="80000" flip="none" algn="tl"/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endParaRPr sz="2000" b="0" i="0" u="none" strike="noStrike" cap="none">
              <a:solidFill>
                <a:srgbClr val="C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3"/>
          <p:cNvSpPr txBox="1">
            <a:spLocks noGrp="1"/>
          </p:cNvSpPr>
          <p:nvPr>
            <p:ph type="ctrTitle"/>
          </p:nvPr>
        </p:nvSpPr>
        <p:spPr>
          <a:xfrm>
            <a:off x="685800" y="2043587"/>
            <a:ext cx="7772400" cy="1467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 b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3"/>
          <p:cNvSpPr txBox="1">
            <a:spLocks noGrp="1"/>
          </p:cNvSpPr>
          <p:nvPr>
            <p:ph type="subTitle" idx="1"/>
          </p:nvPr>
        </p:nvSpPr>
        <p:spPr>
          <a:xfrm>
            <a:off x="685800" y="5374529"/>
            <a:ext cx="7772400" cy="5938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920"/>
              <a:buNone/>
              <a:defRPr sz="32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2420"/>
              <a:buNone/>
              <a:defRPr/>
            </a:lvl2pPr>
            <a:lvl3pPr lvl="2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2000"/>
              <a:buFont typeface="Calibri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3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2" name="Google Shape;22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590918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3"/>
          <p:cNvSpPr txBox="1"/>
          <p:nvPr/>
        </p:nvSpPr>
        <p:spPr>
          <a:xfrm>
            <a:off x="685800" y="664882"/>
            <a:ext cx="7772400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CSE 390B, Autumn 2022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23"/>
          <p:cNvSpPr txBox="1"/>
          <p:nvPr/>
        </p:nvSpPr>
        <p:spPr>
          <a:xfrm>
            <a:off x="685800" y="1214004"/>
            <a:ext cx="8252138" cy="577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A85"/>
              </a:buClr>
              <a:buSzPts val="1920"/>
              <a:buFont typeface="Noto Sans Symbols"/>
              <a:buNone/>
            </a:pPr>
            <a:r>
              <a:rPr lang="en-US"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Building Academic Success Through Bottom-Up Computing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13;p22">
            <a:extLst>
              <a:ext uri="{FF2B5EF4-FFF2-40B4-BE49-F238E27FC236}">
                <a16:creationId xmlns:a16="http://schemas.microsoft.com/office/drawing/2014/main" id="{B198A5B9-6C71-4FB0-4A9D-CE33E18E96F0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" name="Google Shape;14;p22">
            <a:extLst>
              <a:ext uri="{FF2B5EF4-FFF2-40B4-BE49-F238E27FC236}">
                <a16:creationId xmlns:a16="http://schemas.microsoft.com/office/drawing/2014/main" id="{F4DE9AD6-455D-F498-8831-55ED2697547C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6;p22">
            <a:extLst>
              <a:ext uri="{FF2B5EF4-FFF2-40B4-BE49-F238E27FC236}">
                <a16:creationId xmlns:a16="http://schemas.microsoft.com/office/drawing/2014/main" id="{EF0AAB1D-0FA2-1DE4-44C8-3175CA6508A9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13: Midterm &amp; Exam Reflection</a:t>
            </a:r>
            <a:endParaRPr dirty="0"/>
          </a:p>
        </p:txBody>
      </p:sp>
      <p:sp>
        <p:nvSpPr>
          <p:cNvPr id="12" name="Google Shape;15;p22">
            <a:extLst>
              <a:ext uri="{FF2B5EF4-FFF2-40B4-BE49-F238E27FC236}">
                <a16:creationId xmlns:a16="http://schemas.microsoft.com/office/drawing/2014/main" id="{A2A52389-D85E-B37B-B7A2-380B18FBE199}"/>
              </a:ext>
            </a:extLst>
          </p:cNvPr>
          <p:cNvSpPr txBox="1"/>
          <p:nvPr userDrawn="1"/>
        </p:nvSpPr>
        <p:spPr>
          <a:xfrm>
            <a:off x="7362275" y="27425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60680" algn="l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  <a:defRPr sz="2600" b="0"/>
            </a:lvl1pPr>
            <a:lvl2pPr marL="914400" lvl="1" indent="-382269" algn="l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Font typeface="Noto Sans Symbols"/>
              <a:buChar char="▪"/>
              <a:defRPr sz="2200"/>
            </a:lvl2pPr>
            <a:lvl3pPr marL="1371600" lvl="2" indent="-36830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Font typeface="Arial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Calibri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800"/>
              <a:buFont typeface="Calibri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8" name="Google Shape;28;p2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 txBox="1">
            <a:spLocks noGrp="1"/>
          </p:cNvSpPr>
          <p:nvPr>
            <p:ph type="title"/>
          </p:nvPr>
        </p:nvSpPr>
        <p:spPr>
          <a:xfrm>
            <a:off x="374090" y="371182"/>
            <a:ext cx="838891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endParaRPr/>
          </a:p>
        </p:txBody>
      </p:sp>
      <p:sp>
        <p:nvSpPr>
          <p:cNvPr id="11" name="Google Shape;11;p22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766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rgbClr val="4B2A85"/>
              </a:buClr>
              <a:buSzPts val="1560"/>
              <a:buFont typeface="Noto Sans Symbols"/>
              <a:buChar char="❖"/>
              <a:defRPr sz="2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2269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rgbClr val="4B2A85"/>
              </a:buClr>
              <a:buSzPts val="2420"/>
              <a:buFont typeface="Calibri"/>
              <a:buChar char="▪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302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16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A85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2"/>
          <p:cNvSpPr txBox="1">
            <a:spLocks noGrp="1"/>
          </p:cNvSpPr>
          <p:nvPr>
            <p:ph type="sldNum" idx="12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1" i="0" u="none" strike="noStrike" cap="none">
                <a:solidFill>
                  <a:srgbClr val="4B2A85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13;p22">
            <a:extLst>
              <a:ext uri="{FF2B5EF4-FFF2-40B4-BE49-F238E27FC236}">
                <a16:creationId xmlns:a16="http://schemas.microsoft.com/office/drawing/2014/main" id="{3FA48568-662A-4195-56DD-7FDFC5DED782}"/>
              </a:ext>
            </a:extLst>
          </p:cNvPr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4B2A85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Google Shape;14;p22">
            <a:extLst>
              <a:ext uri="{FF2B5EF4-FFF2-40B4-BE49-F238E27FC236}">
                <a16:creationId xmlns:a16="http://schemas.microsoft.com/office/drawing/2014/main" id="{E10794F1-3F65-D02E-D362-A3A03B337C75}"/>
              </a:ext>
            </a:extLst>
          </p:cNvPr>
          <p:cNvPicPr preferRelativeResize="0"/>
          <p:nvPr userDrawn="1"/>
        </p:nvPicPr>
        <p:blipFill rotWithShape="1">
          <a:blip r:embed="rId4">
            <a:alphaModFix/>
          </a:blip>
          <a:srcRect/>
          <a:stretch/>
        </p:blipFill>
        <p:spPr>
          <a:xfrm>
            <a:off x="26376" y="25342"/>
            <a:ext cx="2150721" cy="16903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16;p22">
            <a:extLst>
              <a:ext uri="{FF2B5EF4-FFF2-40B4-BE49-F238E27FC236}">
                <a16:creationId xmlns:a16="http://schemas.microsoft.com/office/drawing/2014/main" id="{86572DF1-57CF-3B10-9359-27F8DDCFC18F}"/>
              </a:ext>
            </a:extLst>
          </p:cNvPr>
          <p:cNvSpPr txBox="1"/>
          <p:nvPr userDrawn="1"/>
        </p:nvSpPr>
        <p:spPr>
          <a:xfrm>
            <a:off x="0" y="27429"/>
            <a:ext cx="9144000" cy="169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Lecture 13: Midterm &amp; Exam Reflection</a:t>
            </a:r>
            <a:endParaRPr dirty="0"/>
          </a:p>
        </p:txBody>
      </p:sp>
      <p:sp>
        <p:nvSpPr>
          <p:cNvPr id="5" name="Google Shape;15;p22">
            <a:extLst>
              <a:ext uri="{FF2B5EF4-FFF2-40B4-BE49-F238E27FC236}">
                <a16:creationId xmlns:a16="http://schemas.microsoft.com/office/drawing/2014/main" id="{37370018-6FA9-CBC7-951A-9C9EC9437E40}"/>
              </a:ext>
            </a:extLst>
          </p:cNvPr>
          <p:cNvSpPr txBox="1"/>
          <p:nvPr userDrawn="1"/>
        </p:nvSpPr>
        <p:spPr>
          <a:xfrm>
            <a:off x="7362275" y="27425"/>
            <a:ext cx="1781700" cy="16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0" anchor="ctr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-US" sz="11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CSE 390B, Autumn 2022</a:t>
            </a:r>
            <a:endParaRPr sz="11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"/>
          <p:cNvSpPr txBox="1">
            <a:spLocks noGrp="1"/>
          </p:cNvSpPr>
          <p:nvPr>
            <p:ph type="ctrTitle"/>
          </p:nvPr>
        </p:nvSpPr>
        <p:spPr>
          <a:xfrm>
            <a:off x="685800" y="2431662"/>
            <a:ext cx="7772400" cy="178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b="0" dirty="0"/>
              <a:t>Midterm &amp;</a:t>
            </a:r>
            <a:br>
              <a:rPr lang="en-US" b="0" dirty="0"/>
            </a:br>
            <a:r>
              <a:rPr lang="en-US" b="0" dirty="0"/>
              <a:t>Exam Reflection</a:t>
            </a:r>
            <a:endParaRPr sz="2400" i="1" dirty="0"/>
          </a:p>
        </p:txBody>
      </p:sp>
      <p:sp>
        <p:nvSpPr>
          <p:cNvPr id="34" name="Google Shape;34;p1"/>
          <p:cNvSpPr txBox="1">
            <a:spLocks noGrp="1"/>
          </p:cNvSpPr>
          <p:nvPr>
            <p:ph type="subTitle" idx="1"/>
          </p:nvPr>
        </p:nvSpPr>
        <p:spPr>
          <a:xfrm>
            <a:off x="685800" y="5229461"/>
            <a:ext cx="7772400" cy="12998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buSzPts val="1440"/>
            </a:pPr>
            <a:r>
              <a:rPr lang="en-US" sz="2400" dirty="0"/>
              <a:t>CSE 390B Midterm, Midterm Debrief and Discussion</a:t>
            </a:r>
            <a:endParaRPr sz="16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Post-Lecture 13 Reminders</a:t>
            </a:r>
            <a:endParaRPr dirty="0"/>
          </a:p>
        </p:txBody>
      </p:sp>
      <p:sp>
        <p:nvSpPr>
          <p:cNvPr id="137" name="Google Shape;137;p8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00" cy="49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Up next in CSE 390B: The Assembler and Compiler!</a:t>
            </a:r>
          </a:p>
          <a:p>
            <a:pPr marL="347472" lvl="0" indent="-347472"/>
            <a:endParaRPr lang="en-US" dirty="0"/>
          </a:p>
          <a:p>
            <a:pPr marL="347472" lvl="0" indent="-347472"/>
            <a:r>
              <a:rPr lang="en-US" dirty="0"/>
              <a:t>Project 6: Mock Exam Problem &amp; Building a Computer due next Thursday (11/17) at 11:59pm</a:t>
            </a:r>
          </a:p>
          <a:p>
            <a:pPr marL="347472" lvl="0" indent="-347472"/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Course Staff Support</a:t>
            </a:r>
          </a:p>
          <a:p>
            <a:pPr marL="640080" lvl="1" indent="-283464"/>
            <a:r>
              <a:rPr lang="en-US" dirty="0"/>
              <a:t>Eric has office hours in CSE2 153 today after lecture</a:t>
            </a:r>
          </a:p>
          <a:p>
            <a:pPr marL="640080" lvl="1" indent="-283464"/>
            <a:r>
              <a:rPr lang="en-US" dirty="0"/>
              <a:t>Feel free to post your questions on the Ed board as well</a:t>
            </a:r>
            <a:endParaRPr dirty="0"/>
          </a:p>
        </p:txBody>
      </p:sp>
      <p:sp>
        <p:nvSpPr>
          <p:cNvPr id="138" name="Google Shape;138;p8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Test-taking Strategies</a:t>
            </a:r>
            <a:endParaRPr dirty="0"/>
          </a:p>
        </p:txBody>
      </p:sp>
      <p:sp>
        <p:nvSpPr>
          <p:cNvPr id="60" name="Google Shape;6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Survey the entire exam before beginning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Helps plan how much time to allocate for each problem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sz="26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Read exam directions and question statements carefully</a:t>
            </a:r>
          </a:p>
          <a:p>
            <a:pPr marL="640080" lvl="1" indent="-283464"/>
            <a:r>
              <a:rPr lang="en-US" dirty="0"/>
              <a:t>Use </a:t>
            </a:r>
            <a:r>
              <a:rPr lang="en-US" dirty="0">
                <a:highlight>
                  <a:srgbClr val="FFFF00"/>
                </a:highlight>
              </a:rPr>
              <a:t>highlights</a:t>
            </a:r>
            <a:r>
              <a:rPr lang="en-US" dirty="0"/>
              <a:t>, </a:t>
            </a:r>
            <a:r>
              <a:rPr lang="en-US" u="sng" dirty="0"/>
              <a:t>underlines</a:t>
            </a:r>
            <a:r>
              <a:rPr lang="en-US" dirty="0"/>
              <a:t>, circles on important details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Answer the questions you feel the most confident in first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If stuck on a problem, make a mark on the problem and revisit the question later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1" name="Google Shape;6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BE256C3-1C1B-844C-9120-0BA23E109900}"/>
              </a:ext>
            </a:extLst>
          </p:cNvPr>
          <p:cNvSpPr/>
          <p:nvPr/>
        </p:nvSpPr>
        <p:spPr>
          <a:xfrm>
            <a:off x="4125686" y="3178629"/>
            <a:ext cx="805543" cy="41365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885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Test-taking Strategies</a:t>
            </a:r>
            <a:endParaRPr dirty="0"/>
          </a:p>
        </p:txBody>
      </p:sp>
      <p:sp>
        <p:nvSpPr>
          <p:cNvPr id="60" name="Google Shape;6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405982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Prioritize how you will answer questions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Do this based on confidence level for each type of question or how long you think each will take</a:t>
            </a:r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endParaRPr sz="2600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Rely on a methodological approach for each question</a:t>
            </a:r>
          </a:p>
          <a:p>
            <a:pPr marL="640080" lvl="1" indent="-283464"/>
            <a:r>
              <a:rPr lang="en-US" dirty="0"/>
              <a:t>Helps make taking the test feel more systematic</a:t>
            </a:r>
          </a:p>
          <a:p>
            <a:pPr marL="640080" lvl="1" indent="-283464"/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If stuck on a question, demonstrate what you know</a:t>
            </a:r>
          </a:p>
          <a:p>
            <a:pPr marL="640080" lvl="1" indent="-283464"/>
            <a:r>
              <a:rPr lang="en-US" dirty="0"/>
              <a:t>Many exams reward partial credit</a:t>
            </a:r>
          </a:p>
          <a:p>
            <a:pPr marL="640080" lvl="1" indent="-283464"/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If time allows, double check your answers</a:t>
            </a:r>
            <a:endParaRPr dirty="0"/>
          </a:p>
          <a:p>
            <a:pPr marL="640080" lvl="1" indent="-283464"/>
            <a:r>
              <a:rPr lang="en-US" dirty="0"/>
              <a:t>Catches any small mistakes that may have been made earlier</a:t>
            </a:r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61" name="Google Shape;6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616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Technical Details for Midterm</a:t>
            </a:r>
            <a:endParaRPr dirty="0"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/>
            <a:r>
              <a:rPr lang="en-US" dirty="0"/>
              <a:t>For Boolean expressions, use &amp;, |, and ~ to specify And, Not, and Not, respectively</a:t>
            </a:r>
          </a:p>
          <a:p>
            <a:pPr marL="640080" lvl="1" indent="-283464"/>
            <a:r>
              <a:rPr lang="en-US" dirty="0"/>
              <a:t>^ is a symbol for XOR</a:t>
            </a:r>
          </a:p>
          <a:p>
            <a:pPr marL="640080" lvl="1" indent="-283464"/>
            <a:r>
              <a:rPr lang="en-US" dirty="0"/>
              <a:t>If you use different symbols, explicitly specify what they mean if unclear</a:t>
            </a:r>
          </a:p>
          <a:p>
            <a:pPr marL="0" lvl="0" indent="0">
              <a:buNone/>
            </a:pPr>
            <a:endParaRPr lang="en-US" dirty="0"/>
          </a:p>
          <a:p>
            <a:pPr marL="347472" lvl="0" indent="-347472"/>
            <a:r>
              <a:rPr lang="en-US" dirty="0"/>
              <a:t>When using a Mux or </a:t>
            </a:r>
            <a:r>
              <a:rPr lang="en-US" dirty="0" err="1"/>
              <a:t>DMux</a:t>
            </a:r>
            <a:r>
              <a:rPr lang="en-US" dirty="0"/>
              <a:t> gate, explicitly show or describe the select bits that the inputs are connected to</a:t>
            </a:r>
          </a:p>
          <a:p>
            <a:pPr marL="640080" lvl="1" indent="-283464"/>
            <a:r>
              <a:rPr lang="en-US" dirty="0"/>
              <a:t>E.g., the a input of the Mux is connected to the select bit of 0</a:t>
            </a:r>
          </a:p>
          <a:p>
            <a:pPr marL="0" lvl="0" indent="0">
              <a:buNone/>
            </a:pPr>
            <a:endParaRPr lang="en-US" dirty="0"/>
          </a:p>
          <a:p>
            <a:pPr marL="347472" lvl="0" indent="-347472"/>
            <a:r>
              <a:rPr lang="en-US" dirty="0"/>
              <a:t>We will show any additional clarifications on the board</a:t>
            </a:r>
          </a:p>
          <a:p>
            <a:pPr marL="640080" lvl="1" indent="-283464"/>
            <a:endParaRPr lang="en-US" dirty="0"/>
          </a:p>
          <a:p>
            <a:pPr marL="640080" lvl="1" indent="-283464"/>
            <a:endParaRPr lang="en-US" dirty="0"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67443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CSE 390B Midterm Instructions</a:t>
            </a:r>
            <a:endParaRPr dirty="0"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This exam is closed-note, closed-software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You may only use the midterm reference sheet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You will have 60 minutes to complete the exam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We will give you a 30-minute, 10-minute, and 5-minute warning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If you have a question, please raise your hand and the course staff will get to you shortly</a:t>
            </a:r>
            <a:endParaRPr dirty="0"/>
          </a:p>
          <a:p>
            <a:pPr marL="640080" lvl="1" indent="-12979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When you are finished, please hand your exam to the course staff</a:t>
            </a:r>
            <a:endParaRPr dirty="0"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CSE 390B Midterm</a:t>
            </a:r>
            <a:endParaRPr dirty="0"/>
          </a:p>
        </p:txBody>
      </p:sp>
      <p:sp>
        <p:nvSpPr>
          <p:cNvPr id="40" name="Google Shape;40;p4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The exam will end at: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r>
              <a:rPr lang="en-US" dirty="0"/>
              <a:t>Midterm clarifications:</a:t>
            </a:r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lang="en-US" dirty="0"/>
          </a:p>
        </p:txBody>
      </p:sp>
      <p:sp>
        <p:nvSpPr>
          <p:cNvPr id="41" name="Google Shape;41;p4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50900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Congrats! You did it!</a:t>
            </a:r>
            <a:endParaRPr dirty="0"/>
          </a:p>
        </p:txBody>
      </p:sp>
      <p:sp>
        <p:nvSpPr>
          <p:cNvPr id="47" name="Google Shape;47;p5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  <p:pic>
        <p:nvPicPr>
          <p:cNvPr id="48" name="Google Shape;4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70694" y="2156451"/>
            <a:ext cx="3778629" cy="3063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7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Midterm Reflections</a:t>
            </a:r>
            <a:endParaRPr dirty="0"/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Exams are not an objective measure of your learning or abilities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They are one type of evaluation and favor certain learning styles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They reflect priorities of instructor and are one view of material</a:t>
            </a:r>
            <a:endParaRPr dirty="0"/>
          </a:p>
          <a:p>
            <a:pPr marL="640080" lvl="1" indent="-283464" algn="l" rtl="0">
              <a:lnSpc>
                <a:spcPct val="110000"/>
              </a:lnSpc>
              <a:spcBef>
                <a:spcPts val="24"/>
              </a:spcBef>
              <a:spcAft>
                <a:spcPts val="0"/>
              </a:spcAft>
              <a:buSzPts val="2420"/>
              <a:buChar char="▪"/>
            </a:pPr>
            <a:r>
              <a:rPr lang="en-US" dirty="0"/>
              <a:t>Performance on an exam doesn’t determine your capability</a:t>
            </a:r>
            <a:endParaRPr dirty="0"/>
          </a:p>
          <a:p>
            <a:pPr marL="0" lvl="0" indent="0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None/>
            </a:pPr>
            <a:endParaRPr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Our goal is to help you improve your skills related to preparing, taking, and reflecting on exams</a:t>
            </a:r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endParaRPr lang="en-US" dirty="0"/>
          </a:p>
          <a:p>
            <a:pPr marL="347472" lvl="0" indent="-34747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Char char="❖"/>
            </a:pPr>
            <a:r>
              <a:rPr lang="en-US" dirty="0"/>
              <a:t>You may submit midterm corrections in Project 7 and earn back up to 50% of the points you lost</a:t>
            </a:r>
            <a:endParaRPr dirty="0"/>
          </a:p>
        </p:txBody>
      </p:sp>
      <p:sp>
        <p:nvSpPr>
          <p:cNvPr id="62" name="Google Shape;62;p7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6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dirty="0"/>
              <a:t>CSE 390B Midterm Debrief</a:t>
            </a:r>
            <a:endParaRPr dirty="0"/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83661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buNone/>
            </a:pPr>
            <a:r>
              <a:rPr lang="en-US" dirty="0"/>
              <a:t>Discuss the following reflection questions in groups:</a:t>
            </a:r>
          </a:p>
          <a:p>
            <a:pPr marL="0" indent="0">
              <a:buNone/>
            </a:pPr>
            <a:endParaRPr lang="en-US" dirty="0"/>
          </a:p>
          <a:p>
            <a:pPr marL="347472" indent="-347472"/>
            <a:r>
              <a:rPr lang="en-US" dirty="0"/>
              <a:t>How did the midterm go? Were you able to apply the metacognitive strategies you’ve learned to this exam?</a:t>
            </a:r>
          </a:p>
          <a:p>
            <a:pPr marL="0" indent="0">
              <a:buNone/>
            </a:pPr>
            <a:endParaRPr lang="en-US" dirty="0"/>
          </a:p>
          <a:p>
            <a:pPr marL="347472" indent="-347472"/>
            <a:r>
              <a:rPr lang="en-US" dirty="0"/>
              <a:t>How did you prepare for this midterm? What aspects of your preparation were most effective for the midterm?</a:t>
            </a:r>
          </a:p>
          <a:p>
            <a:pPr marL="347472" lvl="0" indent="-347472"/>
            <a:endParaRPr lang="en-US" dirty="0"/>
          </a:p>
          <a:p>
            <a:pPr marL="347472" lvl="0" indent="-347472"/>
            <a:r>
              <a:rPr lang="en-US" dirty="0"/>
              <a:t>What test-taking strategies did you utilize during the exam? Which ones were most helpful for the midterm?</a:t>
            </a:r>
            <a:endParaRPr dirty="0"/>
          </a:p>
          <a:p>
            <a:pPr marL="347472" lvl="0" indent="-215392" algn="l" rtl="0">
              <a:lnSpc>
                <a:spcPct val="110000"/>
              </a:lnSpc>
              <a:spcBef>
                <a:spcPts val="440"/>
              </a:spcBef>
              <a:spcAft>
                <a:spcPts val="0"/>
              </a:spcAft>
              <a:buSzPts val="2080"/>
              <a:buFont typeface="Noto Sans Symbols"/>
              <a:buNone/>
            </a:pPr>
            <a:endParaRPr dirty="0"/>
          </a:p>
        </p:txBody>
      </p:sp>
      <p:sp>
        <p:nvSpPr>
          <p:cNvPr id="55" name="Google Shape;55;p6"/>
          <p:cNvSpPr txBox="1">
            <a:spLocks noGrp="1"/>
          </p:cNvSpPr>
          <p:nvPr>
            <p:ph type="sldNum" idx="12"/>
          </p:nvPr>
        </p:nvSpPr>
        <p:spPr>
          <a:xfrm>
            <a:off x="8534400" y="6492240"/>
            <a:ext cx="609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WTheme-333-Sp18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4B2A85"/>
      </a:hlink>
      <a:folHlink>
        <a:srgbClr val="DED4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548</Words>
  <Application>Microsoft Macintosh PowerPoint</Application>
  <PresentationFormat>On-screen Show (4:3)</PresentationFormat>
  <Paragraphs>82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Noto Sans Symbols</vt:lpstr>
      <vt:lpstr>Arial</vt:lpstr>
      <vt:lpstr>Arial Narrow</vt:lpstr>
      <vt:lpstr>Calibri</vt:lpstr>
      <vt:lpstr>Times New Roman</vt:lpstr>
      <vt:lpstr>UWTheme-333-Sp18</vt:lpstr>
      <vt:lpstr>Midterm &amp; Exam Reflection</vt:lpstr>
      <vt:lpstr>Test-taking Strategies</vt:lpstr>
      <vt:lpstr>Test-taking Strategies</vt:lpstr>
      <vt:lpstr>Technical Details for Midterm</vt:lpstr>
      <vt:lpstr>CSE 390B Midterm Instructions</vt:lpstr>
      <vt:lpstr>CSE 390B Midterm</vt:lpstr>
      <vt:lpstr>Congrats! You did it!</vt:lpstr>
      <vt:lpstr>Midterm Reflections</vt:lpstr>
      <vt:lpstr>CSE 390B Midterm Debrief</vt:lpstr>
      <vt:lpstr>Post-Lecture 13 Reminders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Exam</dc:title>
  <dc:creator>Aaron Johnston</dc:creator>
  <cp:lastModifiedBy>Eric Fan</cp:lastModifiedBy>
  <cp:revision>47</cp:revision>
  <dcterms:created xsi:type="dcterms:W3CDTF">2018-03-28T08:00:24Z</dcterms:created>
  <dcterms:modified xsi:type="dcterms:W3CDTF">2022-11-10T18:02:18Z</dcterms:modified>
</cp:coreProperties>
</file>